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5" r:id="rId2"/>
    <p:sldMasterId id="2147483683" r:id="rId3"/>
    <p:sldMasterId id="2147483713" r:id="rId4"/>
    <p:sldMasterId id="2147483730" r:id="rId5"/>
    <p:sldMasterId id="2147483742" r:id="rId6"/>
  </p:sldMasterIdLst>
  <p:sldIdLst>
    <p:sldId id="256" r:id="rId7"/>
    <p:sldId id="257" r:id="rId8"/>
    <p:sldId id="258" r:id="rId9"/>
    <p:sldId id="262" r:id="rId10"/>
    <p:sldId id="260"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94" autoAdjust="0"/>
    <p:restoredTop sz="94660"/>
  </p:normalViewPr>
  <p:slideViewPr>
    <p:cSldViewPr snapToGrid="0">
      <p:cViewPr varScale="1">
        <p:scale>
          <a:sx n="72" d="100"/>
          <a:sy n="72" d="100"/>
        </p:scale>
        <p:origin x="64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57146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2167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4485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61955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9311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1902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2990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1066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66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6891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6090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79112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7762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7264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81686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82669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83665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676896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50099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70951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34753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20538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53057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12524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1346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62336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07996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8697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422744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36807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8199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60623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11970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17142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9690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452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06763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49465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85303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80619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18523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98681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81565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13854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115320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21270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03728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73786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25626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1962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425443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27991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26400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39016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93186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61592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3376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575224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6823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08753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826323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80659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44228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2854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03228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1478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84910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61025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69247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670990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10026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35383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722918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098195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94088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168061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42148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3897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jpe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3.xml"/><Relationship Id="rId3" Type="http://schemas.openxmlformats.org/officeDocument/2006/relationships/slideLayout" Target="../slideLayouts/slideLayout36.xml"/><Relationship Id="rId21" Type="http://schemas.openxmlformats.org/officeDocument/2006/relationships/image" Target="../media/image4.png"/><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3.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2.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theme" Target="../theme/theme4.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6.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5.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theme" Target="../theme/theme6.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image" Target="../media/image10.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image" Target="../media/image9.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601053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1486236"/>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620943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04444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12/16/2019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570890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A58E-5FEF-4C45-8FAD-88A7D63C5048}"/>
              </a:ext>
            </a:extLst>
          </p:cNvPr>
          <p:cNvSpPr>
            <a:spLocks noGrp="1"/>
          </p:cNvSpPr>
          <p:nvPr>
            <p:ph type="ctrTitle"/>
          </p:nvPr>
        </p:nvSpPr>
        <p:spPr>
          <a:xfrm>
            <a:off x="2848520" y="467436"/>
            <a:ext cx="8915399" cy="2262781"/>
          </a:xfrm>
        </p:spPr>
        <p:txBody>
          <a:bodyPr>
            <a:normAutofit fontScale="90000"/>
          </a:bodyPr>
          <a:lstStyle/>
          <a:p>
            <a:pPr algn="ctr"/>
            <a:r>
              <a:rPr lang="en-US" dirty="0"/>
              <a:t>Theory of Production: </a:t>
            </a:r>
            <a:br>
              <a:rPr lang="en-US" dirty="0"/>
            </a:br>
            <a:r>
              <a:rPr lang="en-US" dirty="0"/>
              <a:t>Short-Run Analysis</a:t>
            </a:r>
            <a:br>
              <a:rPr lang="en-US" dirty="0"/>
            </a:br>
            <a:endParaRPr lang="ro-RO" dirty="0"/>
          </a:p>
        </p:txBody>
      </p:sp>
      <p:sp>
        <p:nvSpPr>
          <p:cNvPr id="3" name="Subtitle 2">
            <a:extLst>
              <a:ext uri="{FF2B5EF4-FFF2-40B4-BE49-F238E27FC236}">
                <a16:creationId xmlns:a16="http://schemas.microsoft.com/office/drawing/2014/main" id="{CAF95F53-36D6-4055-B382-97C072743DB5}"/>
              </a:ext>
            </a:extLst>
          </p:cNvPr>
          <p:cNvSpPr>
            <a:spLocks noGrp="1"/>
          </p:cNvSpPr>
          <p:nvPr>
            <p:ph type="subTitle" idx="1"/>
          </p:nvPr>
        </p:nvSpPr>
        <p:spPr>
          <a:xfrm>
            <a:off x="7734300" y="3892370"/>
            <a:ext cx="8915399" cy="1126283"/>
          </a:xfrm>
        </p:spPr>
        <p:txBody>
          <a:bodyPr>
            <a:normAutofit lnSpcReduction="10000"/>
          </a:bodyPr>
          <a:lstStyle/>
          <a:p>
            <a:r>
              <a:rPr lang="en-US" dirty="0" err="1"/>
              <a:t>Ilie</a:t>
            </a:r>
            <a:r>
              <a:rPr lang="en-US" dirty="0"/>
              <a:t> Baluta </a:t>
            </a:r>
            <a:r>
              <a:rPr lang="en-US" dirty="0" err="1"/>
              <a:t>Ioana</a:t>
            </a:r>
            <a:r>
              <a:rPr lang="en-US" dirty="0"/>
              <a:t> Antonia</a:t>
            </a:r>
          </a:p>
          <a:p>
            <a:r>
              <a:rPr lang="en-US" dirty="0"/>
              <a:t>Group 1719 </a:t>
            </a:r>
          </a:p>
          <a:p>
            <a:r>
              <a:rPr lang="en-US" dirty="0"/>
              <a:t>Series D</a:t>
            </a:r>
          </a:p>
          <a:p>
            <a:endParaRPr lang="ro-RO" dirty="0"/>
          </a:p>
        </p:txBody>
      </p:sp>
      <p:pic>
        <p:nvPicPr>
          <p:cNvPr id="7" name="Picture 6">
            <a:extLst>
              <a:ext uri="{FF2B5EF4-FFF2-40B4-BE49-F238E27FC236}">
                <a16:creationId xmlns:a16="http://schemas.microsoft.com/office/drawing/2014/main" id="{571BBE80-E5C1-4B61-9441-BBF5BE119494}"/>
              </a:ext>
            </a:extLst>
          </p:cNvPr>
          <p:cNvPicPr>
            <a:picLocks noChangeAspect="1"/>
          </p:cNvPicPr>
          <p:nvPr/>
        </p:nvPicPr>
        <p:blipFill>
          <a:blip r:embed="rId2"/>
          <a:stretch>
            <a:fillRect/>
          </a:stretch>
        </p:blipFill>
        <p:spPr>
          <a:xfrm>
            <a:off x="2694016" y="2620197"/>
            <a:ext cx="4612203" cy="3459153"/>
          </a:xfrm>
          <a:prstGeom prst="rect">
            <a:avLst/>
          </a:prstGeom>
        </p:spPr>
      </p:pic>
    </p:spTree>
    <p:extLst>
      <p:ext uri="{BB962C8B-B14F-4D97-AF65-F5344CB8AC3E}">
        <p14:creationId xmlns:p14="http://schemas.microsoft.com/office/powerpoint/2010/main" val="4695029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15000">
        <p159:morph option="byObject"/>
      </p:transition>
    </mc:Choice>
    <mc:Fallback>
      <p:transition spd="slow"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02B7E-ED0A-4F94-84B4-CF40F80E0E0A}"/>
              </a:ext>
            </a:extLst>
          </p:cNvPr>
          <p:cNvSpPr>
            <a:spLocks noGrp="1"/>
          </p:cNvSpPr>
          <p:nvPr>
            <p:ph type="title"/>
          </p:nvPr>
        </p:nvSpPr>
        <p:spPr/>
        <p:txBody>
          <a:bodyPr/>
          <a:lstStyle/>
          <a:p>
            <a:r>
              <a:rPr lang="en-US" dirty="0"/>
              <a:t>What is it?</a:t>
            </a:r>
            <a:endParaRPr lang="ro-RO" dirty="0"/>
          </a:p>
        </p:txBody>
      </p:sp>
      <p:sp>
        <p:nvSpPr>
          <p:cNvPr id="3" name="Content Placeholder 2">
            <a:extLst>
              <a:ext uri="{FF2B5EF4-FFF2-40B4-BE49-F238E27FC236}">
                <a16:creationId xmlns:a16="http://schemas.microsoft.com/office/drawing/2014/main" id="{C13026F7-9C47-401A-A4CF-73FA8D2C2EE0}"/>
              </a:ext>
            </a:extLst>
          </p:cNvPr>
          <p:cNvSpPr>
            <a:spLocks noGrp="1"/>
          </p:cNvSpPr>
          <p:nvPr>
            <p:ph idx="1"/>
          </p:nvPr>
        </p:nvSpPr>
        <p:spPr>
          <a:xfrm>
            <a:off x="373077" y="3429000"/>
            <a:ext cx="5365114" cy="4088847"/>
          </a:xfrm>
        </p:spPr>
        <p:txBody>
          <a:bodyPr/>
          <a:lstStyle/>
          <a:p>
            <a:r>
              <a:rPr lang="en-US" dirty="0"/>
              <a:t>The Theory of Production explains the principles by which a business firm decides how much of each commodity that it sells (its “outputs” or “products”) it will produce. And how much of each kind of labor, raw material, fixed capital goods, etc., that it employs (its “inputs” or “factors of production”) it will use.</a:t>
            </a:r>
            <a:endParaRPr lang="ro-RO" dirty="0"/>
          </a:p>
        </p:txBody>
      </p:sp>
      <p:pic>
        <p:nvPicPr>
          <p:cNvPr id="5" name="Picture 4">
            <a:extLst>
              <a:ext uri="{FF2B5EF4-FFF2-40B4-BE49-F238E27FC236}">
                <a16:creationId xmlns:a16="http://schemas.microsoft.com/office/drawing/2014/main" id="{956A2826-0827-4010-9120-5D707318452D}"/>
              </a:ext>
            </a:extLst>
          </p:cNvPr>
          <p:cNvPicPr>
            <a:picLocks noChangeAspect="1"/>
          </p:cNvPicPr>
          <p:nvPr/>
        </p:nvPicPr>
        <p:blipFill>
          <a:blip r:embed="rId2"/>
          <a:stretch>
            <a:fillRect/>
          </a:stretch>
        </p:blipFill>
        <p:spPr>
          <a:xfrm>
            <a:off x="5978386" y="2946122"/>
            <a:ext cx="5184914" cy="3456609"/>
          </a:xfrm>
          <a:prstGeom prst="rect">
            <a:avLst/>
          </a:prstGeom>
        </p:spPr>
      </p:pic>
    </p:spTree>
    <p:extLst>
      <p:ext uri="{BB962C8B-B14F-4D97-AF65-F5344CB8AC3E}">
        <p14:creationId xmlns:p14="http://schemas.microsoft.com/office/powerpoint/2010/main" val="3373716032"/>
      </p:ext>
    </p:extLst>
  </p:cSld>
  <p:clrMapOvr>
    <a:masterClrMapping/>
  </p:clrMapOvr>
  <mc:AlternateContent xmlns:mc="http://schemas.openxmlformats.org/markup-compatibility/2006">
    <mc:Choice xmlns:p14="http://schemas.microsoft.com/office/powerpoint/2010/main" Requires="p14">
      <p:transition spd="med" p14:dur="700" advClick="0" advTm="20000">
        <p:fade/>
      </p:transition>
    </mc:Choice>
    <mc:Fallback>
      <p:transition spd="med" advClick="0" advTm="2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43DF9-32C9-4FDE-9EF5-9A5029147B37}"/>
              </a:ext>
            </a:extLst>
          </p:cNvPr>
          <p:cNvSpPr>
            <a:spLocks noGrp="1"/>
          </p:cNvSpPr>
          <p:nvPr>
            <p:ph type="title"/>
          </p:nvPr>
        </p:nvSpPr>
        <p:spPr/>
        <p:txBody>
          <a:bodyPr/>
          <a:lstStyle/>
          <a:p>
            <a:r>
              <a:rPr lang="en-US" dirty="0"/>
              <a:t>Long run vs short run </a:t>
            </a:r>
            <a:endParaRPr lang="ro-RO" dirty="0"/>
          </a:p>
        </p:txBody>
      </p:sp>
      <p:sp>
        <p:nvSpPr>
          <p:cNvPr id="3" name="Content Placeholder 2">
            <a:extLst>
              <a:ext uri="{FF2B5EF4-FFF2-40B4-BE49-F238E27FC236}">
                <a16:creationId xmlns:a16="http://schemas.microsoft.com/office/drawing/2014/main" id="{8E6329C8-3EDF-4DF0-9802-59725B3A9CA8}"/>
              </a:ext>
            </a:extLst>
          </p:cNvPr>
          <p:cNvSpPr>
            <a:spLocks noGrp="1"/>
          </p:cNvSpPr>
          <p:nvPr>
            <p:ph idx="1"/>
          </p:nvPr>
        </p:nvSpPr>
        <p:spPr>
          <a:xfrm>
            <a:off x="165652" y="1853248"/>
            <a:ext cx="11860696" cy="4832105"/>
          </a:xfrm>
        </p:spPr>
        <p:txBody>
          <a:bodyPr>
            <a:normAutofit/>
          </a:bodyPr>
          <a:lstStyle/>
          <a:p>
            <a:pPr marL="0" indent="0">
              <a:buNone/>
            </a:pPr>
            <a:r>
              <a:rPr lang="en-US" dirty="0"/>
              <a:t>- The Short-Run is the period in which at least one factor of production is considered fixed. Usually, capital is considered constant in the short-run.</a:t>
            </a:r>
          </a:p>
        </p:txBody>
      </p:sp>
      <p:pic>
        <p:nvPicPr>
          <p:cNvPr id="5" name="Picture 4">
            <a:extLst>
              <a:ext uri="{FF2B5EF4-FFF2-40B4-BE49-F238E27FC236}">
                <a16:creationId xmlns:a16="http://schemas.microsoft.com/office/drawing/2014/main" id="{F69C6127-3502-4187-B6EB-5B0C1C7A7602}"/>
              </a:ext>
            </a:extLst>
          </p:cNvPr>
          <p:cNvPicPr>
            <a:picLocks noChangeAspect="1"/>
          </p:cNvPicPr>
          <p:nvPr/>
        </p:nvPicPr>
        <p:blipFill>
          <a:blip r:embed="rId2"/>
          <a:stretch>
            <a:fillRect/>
          </a:stretch>
        </p:blipFill>
        <p:spPr>
          <a:xfrm>
            <a:off x="6838122" y="3032777"/>
            <a:ext cx="4409661" cy="2939774"/>
          </a:xfrm>
          <a:prstGeom prst="rect">
            <a:avLst/>
          </a:prstGeom>
        </p:spPr>
      </p:pic>
      <p:sp>
        <p:nvSpPr>
          <p:cNvPr id="6" name="TextBox 5">
            <a:extLst>
              <a:ext uri="{FF2B5EF4-FFF2-40B4-BE49-F238E27FC236}">
                <a16:creationId xmlns:a16="http://schemas.microsoft.com/office/drawing/2014/main" id="{FE91A67A-7A93-4EB0-B703-4F88ACD11BB5}"/>
              </a:ext>
            </a:extLst>
          </p:cNvPr>
          <p:cNvSpPr txBox="1"/>
          <p:nvPr/>
        </p:nvSpPr>
        <p:spPr>
          <a:xfrm>
            <a:off x="410817" y="2902226"/>
            <a:ext cx="6427305" cy="1600438"/>
          </a:xfrm>
          <a:prstGeom prst="rect">
            <a:avLst/>
          </a:prstGeom>
          <a:noFill/>
        </p:spPr>
        <p:txBody>
          <a:bodyPr wrap="square" rtlCol="0">
            <a:spAutoFit/>
          </a:bodyPr>
          <a:lstStyle/>
          <a:p>
            <a:r>
              <a:rPr lang="en-US" sz="2000" dirty="0"/>
              <a:t>- In the Long-Run, all factors of production are variable, while in the very long-run all factors of production are variable and research and development is possible.</a:t>
            </a:r>
            <a:endParaRPr lang="ro-RO" sz="2000" dirty="0"/>
          </a:p>
          <a:p>
            <a:endParaRPr lang="ro-RO" dirty="0"/>
          </a:p>
        </p:txBody>
      </p:sp>
    </p:spTree>
    <p:extLst>
      <p:ext uri="{BB962C8B-B14F-4D97-AF65-F5344CB8AC3E}">
        <p14:creationId xmlns:p14="http://schemas.microsoft.com/office/powerpoint/2010/main" val="2464579137"/>
      </p:ext>
    </p:extLst>
  </p:cSld>
  <p:clrMapOvr>
    <a:masterClrMapping/>
  </p:clrMapOvr>
  <p:transition spd="slow" advClick="0" advTm="20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90"/>
                                          </p:val>
                                        </p:tav>
                                        <p:tav tm="100000">
                                          <p:val>
                                            <p:fltVal val="0"/>
                                          </p:val>
                                        </p:tav>
                                      </p:tavLst>
                                    </p:anim>
                                    <p:animEffect transition="in" filter="fade">
                                      <p:cBhvr>
                                        <p:cTn id="2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A9ECC7-E76B-41BA-8314-1E73F9F8E58D}"/>
              </a:ext>
            </a:extLst>
          </p:cNvPr>
          <p:cNvSpPr txBox="1"/>
          <p:nvPr/>
        </p:nvSpPr>
        <p:spPr>
          <a:xfrm>
            <a:off x="1099931" y="1046922"/>
            <a:ext cx="4996070" cy="4678204"/>
          </a:xfrm>
          <a:prstGeom prst="rect">
            <a:avLst/>
          </a:prstGeom>
          <a:noFill/>
        </p:spPr>
        <p:txBody>
          <a:bodyPr wrap="square" rtlCol="0">
            <a:spAutoFit/>
          </a:bodyPr>
          <a:lstStyle/>
          <a:p>
            <a:r>
              <a:rPr lang="en-US" sz="2000" dirty="0"/>
              <a:t>If more and more of a variable Factor of Production is used in a combination with a fixed factor of production, marginal product, then average product will eventually decline. The law of diminishing marginal returns determines the behavior of output in the short-run. Think of a pizzeria, with tables, chairs, and ovens (fixed factor of production). With no workers, the output is zero, with one worker the output is ‘x’ units. The worker takes orders, makes pizzas, cleans tables and serves the bill. If there are two workers, the second worker can do the same work as the first, and the output will be 2x units. They can specialize and further increase output.</a:t>
            </a:r>
            <a:endParaRPr lang="ro-RO" sz="2000" dirty="0"/>
          </a:p>
          <a:p>
            <a:endParaRPr lang="ro-RO" dirty="0"/>
          </a:p>
        </p:txBody>
      </p:sp>
      <p:pic>
        <p:nvPicPr>
          <p:cNvPr id="4" name="Picture 3">
            <a:extLst>
              <a:ext uri="{FF2B5EF4-FFF2-40B4-BE49-F238E27FC236}">
                <a16:creationId xmlns:a16="http://schemas.microsoft.com/office/drawing/2014/main" id="{11EA7892-F828-4451-BA62-589C92BDB822}"/>
              </a:ext>
            </a:extLst>
          </p:cNvPr>
          <p:cNvPicPr>
            <a:picLocks noChangeAspect="1"/>
          </p:cNvPicPr>
          <p:nvPr/>
        </p:nvPicPr>
        <p:blipFill>
          <a:blip r:embed="rId2"/>
          <a:stretch>
            <a:fillRect/>
          </a:stretch>
        </p:blipFill>
        <p:spPr>
          <a:xfrm>
            <a:off x="6096000" y="1378222"/>
            <a:ext cx="5198055" cy="3863008"/>
          </a:xfrm>
          <a:prstGeom prst="rect">
            <a:avLst/>
          </a:prstGeom>
        </p:spPr>
      </p:pic>
    </p:spTree>
    <p:extLst>
      <p:ext uri="{BB962C8B-B14F-4D97-AF65-F5344CB8AC3E}">
        <p14:creationId xmlns:p14="http://schemas.microsoft.com/office/powerpoint/2010/main" val="3143834966"/>
      </p:ext>
    </p:extLst>
  </p:cSld>
  <p:clrMapOvr>
    <a:masterClrMapping/>
  </p:clrMapOvr>
  <p:transition spd="slow" advClick="0" advTm="20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A3EAF-082C-444D-9070-8C162F86A987}"/>
              </a:ext>
            </a:extLst>
          </p:cNvPr>
          <p:cNvSpPr>
            <a:spLocks noGrp="1"/>
          </p:cNvSpPr>
          <p:nvPr>
            <p:ph idx="1"/>
          </p:nvPr>
        </p:nvSpPr>
        <p:spPr>
          <a:xfrm>
            <a:off x="160499" y="159511"/>
            <a:ext cx="8596668" cy="3880773"/>
          </a:xfrm>
        </p:spPr>
        <p:txBody>
          <a:bodyPr/>
          <a:lstStyle/>
          <a:p>
            <a:r>
              <a:rPr lang="en-US" dirty="0"/>
              <a:t>Average Product (AP)</a:t>
            </a:r>
          </a:p>
          <a:p>
            <a:pPr marL="0" indent="0">
              <a:buNone/>
            </a:pPr>
            <a:r>
              <a:rPr lang="en-US" dirty="0"/>
              <a:t>Total Product / Variable Factor of Production. Average Product is maximum at the point that the Total Product is the steepest.</a:t>
            </a:r>
          </a:p>
          <a:p>
            <a:r>
              <a:rPr lang="en-US" dirty="0"/>
              <a:t>Marginal Product (MP)</a:t>
            </a:r>
          </a:p>
          <a:p>
            <a:pPr marL="0" indent="0">
              <a:buNone/>
            </a:pPr>
            <a:r>
              <a:rPr lang="en-US" dirty="0"/>
              <a:t>Marginal Product is the change in the total product as a result of changing the variable factor of production by 1 unit. Ex: When one more chef is added, and production increases to x units when the second worker has hired the output increases by more than 2x units.</a:t>
            </a:r>
          </a:p>
          <a:p>
            <a:endParaRPr lang="ro-RO" dirty="0"/>
          </a:p>
        </p:txBody>
      </p:sp>
      <p:pic>
        <p:nvPicPr>
          <p:cNvPr id="5" name="Picture 4">
            <a:extLst>
              <a:ext uri="{FF2B5EF4-FFF2-40B4-BE49-F238E27FC236}">
                <a16:creationId xmlns:a16="http://schemas.microsoft.com/office/drawing/2014/main" id="{4717EA3A-F366-479F-B66F-3D4E7AF6DF13}"/>
              </a:ext>
            </a:extLst>
          </p:cNvPr>
          <p:cNvPicPr>
            <a:picLocks noChangeAspect="1"/>
          </p:cNvPicPr>
          <p:nvPr/>
        </p:nvPicPr>
        <p:blipFill>
          <a:blip r:embed="rId2"/>
          <a:stretch>
            <a:fillRect/>
          </a:stretch>
        </p:blipFill>
        <p:spPr>
          <a:xfrm>
            <a:off x="1009195" y="2924219"/>
            <a:ext cx="5219089" cy="3880773"/>
          </a:xfrm>
          <a:prstGeom prst="rect">
            <a:avLst/>
          </a:prstGeom>
        </p:spPr>
      </p:pic>
    </p:spTree>
    <p:extLst>
      <p:ext uri="{BB962C8B-B14F-4D97-AF65-F5344CB8AC3E}">
        <p14:creationId xmlns:p14="http://schemas.microsoft.com/office/powerpoint/2010/main" val="1390935109"/>
      </p:ext>
    </p:extLst>
  </p:cSld>
  <p:clrMapOvr>
    <a:masterClrMapping/>
  </p:clrMapOvr>
  <mc:AlternateContent xmlns:mc="http://schemas.openxmlformats.org/markup-compatibility/2006">
    <mc:Choice xmlns:p14="http://schemas.microsoft.com/office/powerpoint/2010/main" Requires="p14">
      <p:transition spd="slow" p14:dur="1500" advClick="0" advTm="20000">
        <p:split orient="vert"/>
      </p:transition>
    </mc:Choice>
    <mc:Fallback>
      <p:transition spd="slow" advClick="0" advTm="2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mph" presetSubtype="0" fill="hold" nodeType="clickEffect">
                                  <p:stCondLst>
                                    <p:cond delay="0"/>
                                  </p:stCondLst>
                                  <p:childTnLst>
                                    <p:animEffect transition="out" filter="fade">
                                      <p:cBhvr>
                                        <p:cTn id="78" dur="500" tmFilter="0, 0; .2, .5; .8, .5; 1, 0"/>
                                        <p:tgtEl>
                                          <p:spTgt spid="5"/>
                                        </p:tgtEl>
                                      </p:cBhvr>
                                    </p:animEffect>
                                    <p:animScale>
                                      <p:cBhvr>
                                        <p:cTn id="79"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809A35-8BE9-4345-9E18-161D789C188C}"/>
              </a:ext>
            </a:extLst>
          </p:cNvPr>
          <p:cNvSpPr txBox="1"/>
          <p:nvPr/>
        </p:nvSpPr>
        <p:spPr>
          <a:xfrm>
            <a:off x="556592" y="689113"/>
            <a:ext cx="5910470" cy="4985980"/>
          </a:xfrm>
          <a:prstGeom prst="rect">
            <a:avLst/>
          </a:prstGeom>
          <a:noFill/>
        </p:spPr>
        <p:txBody>
          <a:bodyPr wrap="square" rtlCol="0">
            <a:spAutoFit/>
          </a:bodyPr>
          <a:lstStyle/>
          <a:p>
            <a:r>
              <a:rPr lang="en-US" sz="2000" dirty="0"/>
              <a:t>-If Marginal Product &gt; Average Product, then Average Product will rise</a:t>
            </a:r>
          </a:p>
          <a:p>
            <a:endParaRPr lang="en-US" sz="2000" dirty="0"/>
          </a:p>
          <a:p>
            <a:r>
              <a:rPr lang="en-US" sz="2000" dirty="0"/>
              <a:t>-If Marginal Product &lt; Average Product, then Average Product will drop</a:t>
            </a:r>
          </a:p>
          <a:p>
            <a:endParaRPr lang="en-US" sz="2000" dirty="0"/>
          </a:p>
          <a:p>
            <a:r>
              <a:rPr lang="en-US" sz="2000" dirty="0"/>
              <a:t>-If Marginal Product = Average Product, then Average Product will be at maximum</a:t>
            </a:r>
          </a:p>
          <a:p>
            <a:endParaRPr lang="en-US" sz="2000" dirty="0"/>
          </a:p>
          <a:p>
            <a:r>
              <a:rPr lang="en-US" sz="2000" dirty="0"/>
              <a:t>For example: If you think of scores, in Jack’s sixth test (marginal), he gets a score higher than his average, then his average will increase. If in the next test (marginal) he gets a score lower than his average, then his average will drop. If he gets a score that’s the same as his average, then his average won’t change.</a:t>
            </a:r>
          </a:p>
          <a:p>
            <a:endParaRPr lang="ro-RO" dirty="0"/>
          </a:p>
        </p:txBody>
      </p:sp>
      <p:pic>
        <p:nvPicPr>
          <p:cNvPr id="5" name="Picture 4">
            <a:extLst>
              <a:ext uri="{FF2B5EF4-FFF2-40B4-BE49-F238E27FC236}">
                <a16:creationId xmlns:a16="http://schemas.microsoft.com/office/drawing/2014/main" id="{57484E02-4F28-47D4-A060-377997D891E6}"/>
              </a:ext>
            </a:extLst>
          </p:cNvPr>
          <p:cNvPicPr>
            <a:picLocks noChangeAspect="1"/>
          </p:cNvPicPr>
          <p:nvPr/>
        </p:nvPicPr>
        <p:blipFill>
          <a:blip r:embed="rId2"/>
          <a:stretch>
            <a:fillRect/>
          </a:stretch>
        </p:blipFill>
        <p:spPr>
          <a:xfrm>
            <a:off x="6778307" y="1075911"/>
            <a:ext cx="5010605" cy="3337063"/>
          </a:xfrm>
          <a:prstGeom prst="rect">
            <a:avLst/>
          </a:prstGeom>
        </p:spPr>
      </p:pic>
    </p:spTree>
    <p:extLst>
      <p:ext uri="{BB962C8B-B14F-4D97-AF65-F5344CB8AC3E}">
        <p14:creationId xmlns:p14="http://schemas.microsoft.com/office/powerpoint/2010/main" val="4204552076"/>
      </p:ext>
    </p:extLst>
  </p:cSld>
  <p:clrMapOvr>
    <a:masterClrMapping/>
  </p:clrMapOvr>
  <mc:AlternateContent xmlns:mc="http://schemas.openxmlformats.org/markup-compatibility/2006">
    <mc:Choice xmlns:p14="http://schemas.microsoft.com/office/powerpoint/2010/main" Requires="p14">
      <p:transition spd="slow" p14:dur="3400" advClick="0" advTm="20000">
        <p14:reveal/>
      </p:transition>
    </mc:Choice>
    <mc:Fallback>
      <p:transition spd="slow" advClick="0" advTm="2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tgtEl>
                                        <p:attrNameLst>
                                          <p:attrName>style.color</p:attrName>
                                        </p:attrNameLst>
                                      </p:cBhvr>
                                      <p:to>
                                        <a:schemeClr val="bg1"/>
                                      </p:to>
                                    </p:animClr>
                                    <p:animClr clrSpc="rgb" dir="cw">
                                      <p:cBhvr>
                                        <p:cTn id="7" dur="250" autoRev="1" fill="remove"/>
                                        <p:tgtEl>
                                          <p:spTgt spid="3"/>
                                        </p:tgtEl>
                                        <p:attrNameLst>
                                          <p:attrName>fillcolor</p:attrName>
                                        </p:attrNameLst>
                                      </p:cBhvr>
                                      <p:to>
                                        <a:schemeClr val="bg1"/>
                                      </p:to>
                                    </p:animClr>
                                    <p:set>
                                      <p:cBhvr>
                                        <p:cTn id="8" dur="250" autoRev="1" fill="remove"/>
                                        <p:tgtEl>
                                          <p:spTgt spid="3"/>
                                        </p:tgtEl>
                                        <p:attrNameLst>
                                          <p:attrName>fill.type</p:attrName>
                                        </p:attrNameLst>
                                      </p:cBhvr>
                                      <p:to>
                                        <p:strVal val="solid"/>
                                      </p:to>
                                    </p:set>
                                    <p:set>
                                      <p:cBhvr>
                                        <p:cTn id="9" dur="250" autoRev="1" fill="remove"/>
                                        <p:tgtEl>
                                          <p:spTgt spid="3"/>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5"/>
                                        </p:tgtEl>
                                        <p:attrNameLst>
                                          <p:attrName>r</p:attrName>
                                        </p:attrNameLst>
                                      </p:cBhvr>
                                    </p:animRot>
                                    <p:animRot by="-240000">
                                      <p:cBhvr>
                                        <p:cTn id="14" dur="200" fill="hold">
                                          <p:stCondLst>
                                            <p:cond delay="200"/>
                                          </p:stCondLst>
                                        </p:cTn>
                                        <p:tgtEl>
                                          <p:spTgt spid="5"/>
                                        </p:tgtEl>
                                        <p:attrNameLst>
                                          <p:attrName>r</p:attrName>
                                        </p:attrNameLst>
                                      </p:cBhvr>
                                    </p:animRot>
                                    <p:animRot by="240000">
                                      <p:cBhvr>
                                        <p:cTn id="15" dur="200" fill="hold">
                                          <p:stCondLst>
                                            <p:cond delay="400"/>
                                          </p:stCondLst>
                                        </p:cTn>
                                        <p:tgtEl>
                                          <p:spTgt spid="5"/>
                                        </p:tgtEl>
                                        <p:attrNameLst>
                                          <p:attrName>r</p:attrName>
                                        </p:attrNameLst>
                                      </p:cBhvr>
                                    </p:animRot>
                                    <p:animRot by="-240000">
                                      <p:cBhvr>
                                        <p:cTn id="16" dur="200" fill="hold">
                                          <p:stCondLst>
                                            <p:cond delay="600"/>
                                          </p:stCondLst>
                                        </p:cTn>
                                        <p:tgtEl>
                                          <p:spTgt spid="5"/>
                                        </p:tgtEl>
                                        <p:attrNameLst>
                                          <p:attrName>r</p:attrName>
                                        </p:attrNameLst>
                                      </p:cBhvr>
                                    </p:animRot>
                                    <p:animRot by="120000">
                                      <p:cBhvr>
                                        <p:cTn id="17"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5.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6.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Integral</Template>
  <TotalTime>38</TotalTime>
  <Words>219</Words>
  <Application>Microsoft Office PowerPoint</Application>
  <PresentationFormat>Widescreen</PresentationFormat>
  <Paragraphs>21</Paragraphs>
  <Slides>6</Slides>
  <Notes>0</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6</vt:i4>
      </vt:variant>
    </vt:vector>
  </HeadingPairs>
  <TitlesOfParts>
    <vt:vector size="18" baseType="lpstr">
      <vt:lpstr>Arial</vt:lpstr>
      <vt:lpstr>Century Gothic</vt:lpstr>
      <vt:lpstr>Garamond</vt:lpstr>
      <vt:lpstr>Gill Sans MT</vt:lpstr>
      <vt:lpstr>Trebuchet MS</vt:lpstr>
      <vt:lpstr>Wingdings 3</vt:lpstr>
      <vt:lpstr>Wisp</vt:lpstr>
      <vt:lpstr>Ion Boardroom</vt:lpstr>
      <vt:lpstr>Ion</vt:lpstr>
      <vt:lpstr>Facet</vt:lpstr>
      <vt:lpstr>Gallery</vt:lpstr>
      <vt:lpstr>Organic</vt:lpstr>
      <vt:lpstr>Theory of Production:  Short-Run Analysis </vt:lpstr>
      <vt:lpstr>What is it?</vt:lpstr>
      <vt:lpstr>Long run vs short run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Theory of Production: Short-Run Analysis</dc:title>
  <dc:creator>Mary Jane</dc:creator>
  <cp:lastModifiedBy>Mary Jane</cp:lastModifiedBy>
  <cp:revision>4</cp:revision>
  <dcterms:created xsi:type="dcterms:W3CDTF">2019-12-16T17:42:53Z</dcterms:created>
  <dcterms:modified xsi:type="dcterms:W3CDTF">2019-12-16T18:21:12Z</dcterms:modified>
</cp:coreProperties>
</file>